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8" r:id="rId3"/>
    <p:sldId id="296" r:id="rId4"/>
    <p:sldId id="297" r:id="rId5"/>
    <p:sldId id="310" r:id="rId6"/>
    <p:sldId id="309" r:id="rId7"/>
    <p:sldId id="261" r:id="rId8"/>
    <p:sldId id="299" r:id="rId9"/>
    <p:sldId id="300" r:id="rId10"/>
    <p:sldId id="301" r:id="rId11"/>
    <p:sldId id="302" r:id="rId12"/>
    <p:sldId id="308" r:id="rId13"/>
    <p:sldId id="303" r:id="rId14"/>
    <p:sldId id="304" r:id="rId15"/>
    <p:sldId id="305" r:id="rId16"/>
    <p:sldId id="306" r:id="rId17"/>
    <p:sldId id="298" r:id="rId18"/>
    <p:sldId id="307" r:id="rId19"/>
  </p:sldIdLst>
  <p:sldSz cx="9144000" cy="5143500" type="screen16x9"/>
  <p:notesSz cx="6858000" cy="9144000"/>
  <p:embeddedFontLst>
    <p:embeddedFont>
      <p:font typeface="Abhaya Libre" panose="020B0604020202020204" charset="0"/>
      <p:regular r:id="rId21"/>
      <p:bold r:id="rId22"/>
    </p:embeddedFont>
    <p:embeddedFont>
      <p:font typeface="Darker Grotesque Black" panose="020B0604020202020204" charset="0"/>
      <p:bold r:id="rId23"/>
    </p:embeddedFont>
    <p:embeddedFont>
      <p:font typeface="Fredoka One" panose="02000000000000000000" pitchFamily="2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2963C1-10ED-4391-900B-ADE681B8EE0F}">
  <a:tblStyle styleId="{C02963C1-10ED-4391-900B-ADE681B8E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79DFA0-45C2-43C8-99E1-C5AE895D1F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e133124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e133124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710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971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38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511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34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287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06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fd07e9698_0_29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fd07e9698_0_29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15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50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e0f666c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e0f666c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17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223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fd07e9698_0_29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fd07e9698_0_29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54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181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a924c8973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9a924c8973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605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02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262">
            <a:off x="713225" y="874003"/>
            <a:ext cx="3939300" cy="296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37050"/>
            <a:ext cx="3079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579700" y="-345651"/>
            <a:ext cx="1454847" cy="1455150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-11225" y="274025"/>
            <a:ext cx="5592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5452775" y="4869525"/>
            <a:ext cx="369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-208875" y="4537000"/>
            <a:ext cx="840403" cy="840578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-367306" y="626700"/>
            <a:ext cx="840403" cy="840578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7"/>
          <p:cNvCxnSpPr/>
          <p:nvPr/>
        </p:nvCxnSpPr>
        <p:spPr>
          <a:xfrm>
            <a:off x="-11225" y="274025"/>
            <a:ext cx="749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2" name="Google Shape;122;p17"/>
          <p:cNvCxnSpPr/>
          <p:nvPr/>
        </p:nvCxnSpPr>
        <p:spPr>
          <a:xfrm>
            <a:off x="4162550" y="4869525"/>
            <a:ext cx="5194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3" name="Google Shape;123;p17"/>
          <p:cNvSpPr/>
          <p:nvPr/>
        </p:nvSpPr>
        <p:spPr>
          <a:xfrm>
            <a:off x="241525" y="4716025"/>
            <a:ext cx="591099" cy="591222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8638225" y="151350"/>
            <a:ext cx="591099" cy="591222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subTitle" idx="1"/>
          </p:nvPr>
        </p:nvSpPr>
        <p:spPr>
          <a:xfrm>
            <a:off x="2648813" y="1652075"/>
            <a:ext cx="38496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2622113" y="708875"/>
            <a:ext cx="39030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-354175" y="126124"/>
            <a:ext cx="1454847" cy="1455150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27"/>
          <p:cNvCxnSpPr/>
          <p:nvPr/>
        </p:nvCxnSpPr>
        <p:spPr>
          <a:xfrm rot="10800000">
            <a:off x="2105600" y="274025"/>
            <a:ext cx="7038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1" name="Google Shape;221;p27"/>
          <p:cNvSpPr/>
          <p:nvPr/>
        </p:nvSpPr>
        <p:spPr>
          <a:xfrm>
            <a:off x="8490200" y="3417625"/>
            <a:ext cx="840403" cy="840578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27"/>
          <p:cNvCxnSpPr/>
          <p:nvPr/>
        </p:nvCxnSpPr>
        <p:spPr>
          <a:xfrm rot="10800000">
            <a:off x="-11200" y="4869525"/>
            <a:ext cx="6652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3" name="Google Shape;223;p27"/>
          <p:cNvSpPr txBox="1"/>
          <p:nvPr/>
        </p:nvSpPr>
        <p:spPr>
          <a:xfrm>
            <a:off x="2648813" y="3598500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CRÉDITS</a:t>
            </a: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Ce modèle de présentation a été créé par </a:t>
            </a:r>
            <a:r>
              <a:rPr lang="fr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comprenant des icônes de </a:t>
            </a:r>
            <a:r>
              <a:rPr lang="fr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des infographies et des images de  </a:t>
            </a:r>
            <a:r>
              <a:rPr lang="fr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28"/>
          <p:cNvCxnSpPr/>
          <p:nvPr/>
        </p:nvCxnSpPr>
        <p:spPr>
          <a:xfrm>
            <a:off x="-11225" y="274025"/>
            <a:ext cx="351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6" name="Google Shape;226;p28"/>
          <p:cNvCxnSpPr/>
          <p:nvPr/>
        </p:nvCxnSpPr>
        <p:spPr>
          <a:xfrm>
            <a:off x="6673900" y="4869525"/>
            <a:ext cx="35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7" name="Google Shape;227;p28"/>
          <p:cNvSpPr/>
          <p:nvPr/>
        </p:nvSpPr>
        <p:spPr>
          <a:xfrm>
            <a:off x="2912775" y="4786875"/>
            <a:ext cx="591099" cy="591222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7848875" y="-601876"/>
            <a:ext cx="1454847" cy="1455150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-316350" y="3261625"/>
            <a:ext cx="832925" cy="833099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9"/>
          <p:cNvCxnSpPr/>
          <p:nvPr/>
        </p:nvCxnSpPr>
        <p:spPr>
          <a:xfrm rot="10800000">
            <a:off x="1526600" y="274025"/>
            <a:ext cx="7617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2" name="Google Shape;232;p29"/>
          <p:cNvSpPr/>
          <p:nvPr/>
        </p:nvSpPr>
        <p:spPr>
          <a:xfrm flipH="1">
            <a:off x="8513200" y="1115724"/>
            <a:ext cx="1454847" cy="1455150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/>
          <p:nvPr/>
        </p:nvSpPr>
        <p:spPr>
          <a:xfrm flipH="1">
            <a:off x="7823944" y="4674100"/>
            <a:ext cx="840403" cy="840578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29"/>
          <p:cNvCxnSpPr/>
          <p:nvPr/>
        </p:nvCxnSpPr>
        <p:spPr>
          <a:xfrm rot="10800000">
            <a:off x="-11225" y="4869525"/>
            <a:ext cx="431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5" name="Google Shape;235;p29"/>
          <p:cNvSpPr/>
          <p:nvPr/>
        </p:nvSpPr>
        <p:spPr>
          <a:xfrm flipH="1">
            <a:off x="-948225" y="3091899"/>
            <a:ext cx="1454847" cy="1455150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9"/>
          <p:cNvSpPr/>
          <p:nvPr/>
        </p:nvSpPr>
        <p:spPr>
          <a:xfrm flipH="1">
            <a:off x="-269031" y="452125"/>
            <a:ext cx="840403" cy="840578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040800" y="2234625"/>
            <a:ext cx="30381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5065127" y="2234632"/>
            <a:ext cx="30381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040775" y="1788675"/>
            <a:ext cx="3038100" cy="4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edoka One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3"/>
          </p:nvPr>
        </p:nvSpPr>
        <p:spPr>
          <a:xfrm>
            <a:off x="5065112" y="1788675"/>
            <a:ext cx="3038100" cy="4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edoka One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edoka One"/>
              <a:buNone/>
              <a:defRPr sz="1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4"/>
          </p:nvPr>
        </p:nvSpPr>
        <p:spPr>
          <a:xfrm>
            <a:off x="713250" y="357675"/>
            <a:ext cx="77175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-11225" y="274025"/>
            <a:ext cx="6278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9" name="Google Shape;39;p5"/>
          <p:cNvSpPr/>
          <p:nvPr/>
        </p:nvSpPr>
        <p:spPr>
          <a:xfrm>
            <a:off x="8316125" y="357674"/>
            <a:ext cx="1454847" cy="1455150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7012575" y="-428975"/>
            <a:ext cx="1048802" cy="1049021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5"/>
          <p:cNvCxnSpPr/>
          <p:nvPr/>
        </p:nvCxnSpPr>
        <p:spPr>
          <a:xfrm>
            <a:off x="4606150" y="4869525"/>
            <a:ext cx="45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2" name="Google Shape;42;p5"/>
          <p:cNvSpPr/>
          <p:nvPr/>
        </p:nvSpPr>
        <p:spPr>
          <a:xfrm>
            <a:off x="2362750" y="4500425"/>
            <a:ext cx="1107123" cy="1107353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1543825" y="4819175"/>
            <a:ext cx="591099" cy="591222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4658800" y="1880300"/>
            <a:ext cx="3374700" cy="24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079650" y="1282950"/>
            <a:ext cx="4885800" cy="23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893225"/>
            <a:ext cx="5047800" cy="6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713225" y="1712500"/>
            <a:ext cx="5047800" cy="22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6244300" y="543600"/>
            <a:ext cx="2220900" cy="4056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9" name="Google Shape;59;p9"/>
          <p:cNvSpPr/>
          <p:nvPr/>
        </p:nvSpPr>
        <p:spPr>
          <a:xfrm>
            <a:off x="1058925" y="4406999"/>
            <a:ext cx="1454847" cy="1455150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9"/>
          <p:cNvCxnSpPr/>
          <p:nvPr/>
        </p:nvCxnSpPr>
        <p:spPr>
          <a:xfrm>
            <a:off x="5720750" y="4869525"/>
            <a:ext cx="3423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1" name="Google Shape;61;p9"/>
          <p:cNvSpPr/>
          <p:nvPr/>
        </p:nvSpPr>
        <p:spPr>
          <a:xfrm>
            <a:off x="8682699" y="2230333"/>
            <a:ext cx="927577" cy="927770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9"/>
          <p:cNvCxnSpPr/>
          <p:nvPr/>
        </p:nvCxnSpPr>
        <p:spPr>
          <a:xfrm>
            <a:off x="-11225" y="274025"/>
            <a:ext cx="582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-39700" y="-43300"/>
            <a:ext cx="9308400" cy="52389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713250" y="4012725"/>
            <a:ext cx="7717500" cy="59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Black"/>
              <a:buNone/>
              <a:defRPr sz="28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08275" y="1163173"/>
            <a:ext cx="8304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 flipH="1">
            <a:off x="1737375" y="1163173"/>
            <a:ext cx="2783400" cy="73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808275" y="2366348"/>
            <a:ext cx="8304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4"/>
          </p:nvPr>
        </p:nvSpPr>
        <p:spPr>
          <a:xfrm flipH="1">
            <a:off x="1737375" y="2366348"/>
            <a:ext cx="2783400" cy="73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5" hasCustomPrompt="1"/>
          </p:nvPr>
        </p:nvSpPr>
        <p:spPr>
          <a:xfrm>
            <a:off x="4714463" y="1163173"/>
            <a:ext cx="8304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5647350" y="1163173"/>
            <a:ext cx="2783400" cy="73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4714463" y="2366348"/>
            <a:ext cx="8304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647375" y="2366348"/>
            <a:ext cx="2783400" cy="73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808275" y="3569523"/>
            <a:ext cx="8304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 flipH="1">
            <a:off x="1737375" y="3569523"/>
            <a:ext cx="2783400" cy="73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4" hasCustomPrompt="1"/>
          </p:nvPr>
        </p:nvSpPr>
        <p:spPr>
          <a:xfrm>
            <a:off x="4714463" y="3569523"/>
            <a:ext cx="8304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5647375" y="3569523"/>
            <a:ext cx="2783400" cy="73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90" name="Google Shape;90;p13"/>
          <p:cNvCxnSpPr/>
          <p:nvPr/>
        </p:nvCxnSpPr>
        <p:spPr>
          <a:xfrm>
            <a:off x="-11225" y="274025"/>
            <a:ext cx="484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1" name="Google Shape;91;p13"/>
          <p:cNvSpPr/>
          <p:nvPr/>
        </p:nvSpPr>
        <p:spPr>
          <a:xfrm>
            <a:off x="8781550" y="274025"/>
            <a:ext cx="591099" cy="591222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7150650" y="-446650"/>
            <a:ext cx="1048802" cy="1049021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3"/>
          <p:cNvCxnSpPr/>
          <p:nvPr/>
        </p:nvCxnSpPr>
        <p:spPr>
          <a:xfrm>
            <a:off x="4606150" y="4869525"/>
            <a:ext cx="45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4" name="Google Shape;94;p13"/>
          <p:cNvSpPr/>
          <p:nvPr/>
        </p:nvSpPr>
        <p:spPr>
          <a:xfrm>
            <a:off x="193725" y="4759325"/>
            <a:ext cx="1107123" cy="1107353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720025" y="1254600"/>
            <a:ext cx="6018000" cy="31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-11225" y="274025"/>
            <a:ext cx="351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9" name="Google Shape;99;p14"/>
          <p:cNvSpPr/>
          <p:nvPr/>
        </p:nvSpPr>
        <p:spPr>
          <a:xfrm>
            <a:off x="5993000" y="-233550"/>
            <a:ext cx="591099" cy="591222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8052975" y="3008549"/>
            <a:ext cx="1454847" cy="1455150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6673900" y="4869525"/>
            <a:ext cx="35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2" name="Google Shape;102;p14"/>
          <p:cNvSpPr/>
          <p:nvPr/>
        </p:nvSpPr>
        <p:spPr>
          <a:xfrm flipH="1">
            <a:off x="425144" y="4674100"/>
            <a:ext cx="840403" cy="840578"/>
          </a:xfrm>
          <a:custGeom>
            <a:avLst/>
            <a:gdLst/>
            <a:ahLst/>
            <a:cxnLst/>
            <a:rect l="l" t="t" r="r" b="b"/>
            <a:pathLst>
              <a:path w="4801" h="4802" extrusionOk="0">
                <a:moveTo>
                  <a:pt x="4095" y="4802"/>
                </a:moveTo>
                <a:lnTo>
                  <a:pt x="706" y="4802"/>
                </a:lnTo>
                <a:cubicBezTo>
                  <a:pt x="315" y="4802"/>
                  <a:pt x="0" y="4486"/>
                  <a:pt x="0" y="4096"/>
                </a:cubicBezTo>
                <a:lnTo>
                  <a:pt x="0" y="706"/>
                </a:lnTo>
                <a:cubicBezTo>
                  <a:pt x="0" y="316"/>
                  <a:pt x="315" y="0"/>
                  <a:pt x="706" y="0"/>
                </a:cubicBezTo>
                <a:lnTo>
                  <a:pt x="4095" y="0"/>
                </a:lnTo>
                <a:cubicBezTo>
                  <a:pt x="4485" y="0"/>
                  <a:pt x="4801" y="316"/>
                  <a:pt x="4801" y="706"/>
                </a:cubicBezTo>
                <a:lnTo>
                  <a:pt x="4801" y="4096"/>
                </a:lnTo>
                <a:cubicBezTo>
                  <a:pt x="4801" y="4486"/>
                  <a:pt x="4485" y="4802"/>
                  <a:pt x="4095" y="48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3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/>
          </p:nvPr>
        </p:nvSpPr>
        <p:spPr>
          <a:xfrm rot="-262">
            <a:off x="632644" y="1517787"/>
            <a:ext cx="3939300" cy="1449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accent1"/>
                </a:solidFill>
              </a:rPr>
              <a:t>Web Scraping</a:t>
            </a:r>
            <a:br>
              <a:rPr lang="fr" dirty="0"/>
            </a:br>
            <a:r>
              <a:rPr lang="fr" sz="1800" b="0" dirty="0"/>
              <a:t>Real Client Project</a:t>
            </a:r>
            <a:endParaRPr b="0"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632588" y="3456051"/>
            <a:ext cx="2178911" cy="9566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Rahaf Alwaladi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Fares </a:t>
            </a:r>
            <a:r>
              <a:rPr lang="en-US" dirty="0" err="1"/>
              <a:t>Alshalawi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Ghaidaa</a:t>
            </a:r>
            <a:r>
              <a:rPr lang="en-US" dirty="0"/>
              <a:t> Hussein </a:t>
            </a:r>
            <a:endParaRPr dirty="0"/>
          </a:p>
        </p:txBody>
      </p:sp>
      <p:sp>
        <p:nvSpPr>
          <p:cNvPr id="319" name="Google Shape;319;p36"/>
          <p:cNvSpPr/>
          <p:nvPr/>
        </p:nvSpPr>
        <p:spPr>
          <a:xfrm>
            <a:off x="2341025" y="-733800"/>
            <a:ext cx="955200" cy="4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3355875" y="-674150"/>
            <a:ext cx="955200" cy="408000"/>
          </a:xfrm>
          <a:prstGeom prst="rect">
            <a:avLst/>
          </a:prstGeom>
          <a:solidFill>
            <a:srgbClr val="FBE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4407825" y="-674150"/>
            <a:ext cx="955200" cy="408000"/>
          </a:xfrm>
          <a:prstGeom prst="rect">
            <a:avLst/>
          </a:prstGeom>
          <a:solidFill>
            <a:srgbClr val="B98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5467788" y="-674150"/>
            <a:ext cx="955200" cy="4080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6523750" y="-674150"/>
            <a:ext cx="955200" cy="408000"/>
          </a:xfrm>
          <a:prstGeom prst="rect">
            <a:avLst/>
          </a:prstGeom>
          <a:solidFill>
            <a:srgbClr val="F6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5584F-85E7-CADF-DC3F-153C062F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228"/>
            <a:ext cx="3332018" cy="3081635"/>
          </a:xfrm>
          <a:prstGeom prst="rect">
            <a:avLst/>
          </a:prstGeom>
        </p:spPr>
      </p:pic>
      <p:pic>
        <p:nvPicPr>
          <p:cNvPr id="1026" name="Picture 2" descr="هاي سورس |High Source">
            <a:extLst>
              <a:ext uri="{FF2B5EF4-FFF2-40B4-BE49-F238E27FC236}">
                <a16:creationId xmlns:a16="http://schemas.microsoft.com/office/drawing/2014/main" id="{6769FD30-707B-25A8-2F27-3E4666B2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3" y="472460"/>
            <a:ext cx="1742209" cy="2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ronto Institute of Data Science and Technology, WeCloudData, Launches New  Data Engineering Diploma Program">
            <a:extLst>
              <a:ext uri="{FF2B5EF4-FFF2-40B4-BE49-F238E27FC236}">
                <a16:creationId xmlns:a16="http://schemas.microsoft.com/office/drawing/2014/main" id="{BB6007A2-34D2-863C-2DF2-76B1C7B2F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693" y="372834"/>
            <a:ext cx="845731" cy="35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Step 2: Web Scraping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C0384-D790-8CCE-782B-606FC861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129909"/>
            <a:ext cx="5974717" cy="3264502"/>
          </a:xfrm>
        </p:spPr>
        <p:txBody>
          <a:bodyPr/>
          <a:lstStyle/>
          <a:p>
            <a:pPr marL="381000" indent="-228600">
              <a:lnSpc>
                <a:spcPct val="150000"/>
              </a:lnSpc>
              <a:buClr>
                <a:schemeClr val="accent1"/>
              </a:buClr>
              <a:buSzPct val="116000"/>
              <a:buFont typeface="+mj-lt"/>
              <a:buAutoNum type="arabicPeriod"/>
            </a:pPr>
            <a:r>
              <a:rPr lang="en-US" b="1" dirty="0"/>
              <a:t>Write the Web Scraping Script (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scrape.py</a:t>
            </a:r>
            <a:r>
              <a:rPr lang="en-US" b="1" dirty="0"/>
              <a:t>)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b="1" dirty="0"/>
              <a:t>- requests: </a:t>
            </a:r>
            <a:r>
              <a:rPr lang="en-US" sz="1200" dirty="0"/>
              <a:t>For making HTTP requests to fetch web pages.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b="1" dirty="0"/>
              <a:t>- BeautifulSoup: </a:t>
            </a:r>
            <a:r>
              <a:rPr lang="en-US" sz="1200" dirty="0"/>
              <a:t>For parsing HTML content and extracting data.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b="1" dirty="0"/>
              <a:t>- pandas: </a:t>
            </a:r>
            <a:r>
              <a:rPr lang="en-US" sz="1200" dirty="0"/>
              <a:t>For storing the data, and saving it as a CSV file named </a:t>
            </a:r>
            <a:r>
              <a:rPr lang="en-US" sz="1200" u="sng" dirty="0">
                <a:solidFill>
                  <a:schemeClr val="accent1">
                    <a:lumMod val="75000"/>
                  </a:schemeClr>
                </a:solidFill>
              </a:rPr>
              <a:t>Corum_timestamp.csv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1200" dirty="0"/>
          </a:p>
          <a:p>
            <a:pPr marL="381000" indent="-228600">
              <a:lnSpc>
                <a:spcPct val="150000"/>
              </a:lnSpc>
              <a:buClr>
                <a:schemeClr val="accent1"/>
              </a:buClr>
              <a:buSzPct val="116000"/>
              <a:buFont typeface="+mj-lt"/>
              <a:buAutoNum type="arabicPeriod"/>
            </a:pPr>
            <a:r>
              <a:rPr lang="en-US" b="1" dirty="0"/>
              <a:t>Data Cleaning (</a:t>
            </a:r>
            <a:r>
              <a:rPr lang="en-US" b="1" u="sng" dirty="0">
                <a:solidFill>
                  <a:srgbClr val="B98DFA">
                    <a:lumMod val="75000"/>
                  </a:srgbClr>
                </a:solidFill>
              </a:rPr>
              <a:t>processing</a:t>
            </a: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B98DFA">
                    <a:lumMod val="75000"/>
                  </a:srgb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.</a:t>
            </a:r>
            <a:r>
              <a:rPr kumimoji="0" lang="en-US" sz="1200" b="1" i="0" u="sng" strike="noStrike" kern="0" cap="none" spc="0" normalizeH="0" baseline="0" noProof="0" dirty="0" err="1">
                <a:ln>
                  <a:noFill/>
                </a:ln>
                <a:solidFill>
                  <a:srgbClr val="B98DFA">
                    <a:lumMod val="75000"/>
                  </a:srgb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py</a:t>
            </a:r>
            <a:r>
              <a:rPr lang="en-US" b="1" dirty="0"/>
              <a:t>)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- Drop the empty columns.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- Remove any extra HTML tags.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- Format Price column.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- Store the results in </a:t>
            </a:r>
            <a:r>
              <a:rPr lang="en-US" sz="1200" u="sng" dirty="0">
                <a:solidFill>
                  <a:schemeClr val="accent1">
                    <a:lumMod val="75000"/>
                  </a:schemeClr>
                </a:solidFill>
              </a:rPr>
              <a:t>Cleaned_data.csv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CEA9F-138A-E065-E721-365B9F87A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316" y="1887438"/>
            <a:ext cx="2066765" cy="220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3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Step 2: Web Scraping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C0384-D790-8CCE-782B-606FC861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129909"/>
            <a:ext cx="4644681" cy="3253166"/>
          </a:xfrm>
        </p:spPr>
        <p:txBody>
          <a:bodyPr/>
          <a:lstStyle/>
          <a:p>
            <a:pPr marL="381000" indent="-228600">
              <a:lnSpc>
                <a:spcPct val="150000"/>
              </a:lnSpc>
              <a:buClr>
                <a:schemeClr val="accent1"/>
              </a:buClr>
              <a:buSzPct val="116000"/>
              <a:buFont typeface="+mj-lt"/>
              <a:buAutoNum type="arabicPeriod" startAt="3"/>
            </a:pPr>
            <a:r>
              <a:rPr lang="en-US" b="1" dirty="0"/>
              <a:t>Schedule Task</a:t>
            </a:r>
          </a:p>
          <a:p>
            <a:pPr marL="781050" lvl="1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</a:rPr>
              <a:t>run.py</a:t>
            </a:r>
            <a:r>
              <a:rPr lang="en-US" sz="1200" dirty="0"/>
              <a:t>: prepare a script to list the required python files to be executed.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1200" dirty="0"/>
          </a:p>
          <a:p>
            <a:pPr marL="781050" lvl="1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accent1">
                    <a:lumMod val="75000"/>
                  </a:schemeClr>
                </a:solidFill>
              </a:rPr>
              <a:t>Cron_job.py</a:t>
            </a:r>
            <a:r>
              <a:rPr lang="en-US" sz="1200" dirty="0"/>
              <a:t>: retrieves the current timestamp, and appends it into a log file </a:t>
            </a:r>
            <a:r>
              <a:rPr lang="en-US" sz="1200" u="sng" dirty="0">
                <a:solidFill>
                  <a:schemeClr val="accent1">
                    <a:lumMod val="75000"/>
                  </a:schemeClr>
                </a:solidFill>
              </a:rPr>
              <a:t>Cron_job.log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781050" lvl="1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Set Up the Cron Job</a:t>
            </a:r>
            <a:r>
              <a:rPr lang="en-US" sz="1200" dirty="0">
                <a:solidFill>
                  <a:schemeClr val="tx1"/>
                </a:solidFill>
              </a:rPr>
              <a:t>: </a:t>
            </a:r>
          </a:p>
          <a:p>
            <a:pPr marL="838200" lvl="1" indent="-228600" algn="l">
              <a:lnSpc>
                <a:spcPct val="150000"/>
              </a:lnSpc>
              <a:buClr>
                <a:schemeClr val="accent1"/>
              </a:buClr>
              <a:buSzPct val="95000"/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Make the scripts executable (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</a:rPr>
              <a:t>chmod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 +x</a:t>
            </a:r>
            <a:r>
              <a:rPr lang="en-US" sz="1200" dirty="0">
                <a:solidFill>
                  <a:schemeClr val="tx1"/>
                </a:solidFill>
              </a:rPr>
              <a:t>).</a:t>
            </a:r>
          </a:p>
          <a:p>
            <a:pPr marL="838200" lvl="1" indent="-228600" algn="l">
              <a:lnSpc>
                <a:spcPct val="150000"/>
              </a:lnSpc>
              <a:buClr>
                <a:schemeClr val="accent1"/>
              </a:buClr>
              <a:buSzPct val="95000"/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Add a new Cron Job in the Crontab.</a:t>
            </a:r>
          </a:p>
          <a:p>
            <a:pPr marL="838200" lvl="1" indent="-228600" algn="l">
              <a:lnSpc>
                <a:spcPct val="150000"/>
              </a:lnSpc>
              <a:buClr>
                <a:schemeClr val="accent1"/>
              </a:buClr>
              <a:buSzPct val="95000"/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Verify and Test.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CEA9F-138A-E065-E721-365B9F87A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316" y="1887438"/>
            <a:ext cx="2066765" cy="2207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F6BD0-8120-D3BE-6DE8-8908A79E9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052" y="674204"/>
            <a:ext cx="3044029" cy="11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Step 3: Data Analysis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1F359-D9BE-0DD0-5578-806A0F1D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72" y="1335800"/>
            <a:ext cx="5088323" cy="2921010"/>
          </a:xfrm>
          <a:prstGeom prst="rect">
            <a:avLst/>
          </a:prstGeom>
        </p:spPr>
      </p:pic>
      <p:pic>
        <p:nvPicPr>
          <p:cNvPr id="1026" name="Picture 2" descr="Matplotlib Logo &amp; Brand Assets (SVG, PNG and vector) - Brandfetch">
            <a:extLst>
              <a:ext uri="{FF2B5EF4-FFF2-40B4-BE49-F238E27FC236}">
                <a16:creationId xmlns:a16="http://schemas.microsoft.com/office/drawing/2014/main" id="{25A367DE-8B88-9A6C-2586-D126A8672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55" y="2374454"/>
            <a:ext cx="2119347" cy="70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312C90-5797-B1BA-A7B8-33C3F2B3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59" y="1493511"/>
            <a:ext cx="1591541" cy="64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Data Science Python Libraries | 15 Python Libraries for Data Science">
            <a:extLst>
              <a:ext uri="{FF2B5EF4-FFF2-40B4-BE49-F238E27FC236}">
                <a16:creationId xmlns:a16="http://schemas.microsoft.com/office/drawing/2014/main" id="{E2A15858-63EC-D766-434B-F1AB70F26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63" y="3318322"/>
            <a:ext cx="2096327" cy="6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95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Step 3: Data Analysis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C0384-D790-8CCE-782B-606FC861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129909"/>
            <a:ext cx="4848720" cy="453288"/>
          </a:xfrm>
        </p:spPr>
        <p:txBody>
          <a:bodyPr/>
          <a:lstStyle/>
          <a:p>
            <a:pPr marL="152400" indent="0">
              <a:lnSpc>
                <a:spcPct val="150000"/>
              </a:lnSpc>
              <a:buClr>
                <a:schemeClr val="accent1"/>
              </a:buClr>
              <a:buSzPct val="116000"/>
              <a:buNone/>
            </a:pPr>
            <a:r>
              <a:rPr lang="en-US" sz="1200" b="1" dirty="0">
                <a:solidFill>
                  <a:schemeClr val="accent2"/>
                </a:solidFill>
              </a:rPr>
              <a:t>1- Total number of watches by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52539-81F4-1DE2-80C0-0A2C72CD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45" y="1521731"/>
            <a:ext cx="5587105" cy="33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Step 3: Data Analysis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C0384-D790-8CCE-782B-606FC861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129909"/>
            <a:ext cx="4848720" cy="453288"/>
          </a:xfrm>
        </p:spPr>
        <p:txBody>
          <a:bodyPr/>
          <a:lstStyle/>
          <a:p>
            <a:pPr marL="152400" indent="0">
              <a:lnSpc>
                <a:spcPct val="150000"/>
              </a:lnSpc>
              <a:buClr>
                <a:schemeClr val="accent1"/>
              </a:buClr>
              <a:buSzPct val="116000"/>
              <a:buNone/>
            </a:pPr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sz="1200" b="1" dirty="0">
                <a:solidFill>
                  <a:schemeClr val="accent2"/>
                </a:solidFill>
              </a:rPr>
              <a:t>- Average price by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DAFB2-F462-3B36-B9C9-4795C4E8F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08" y="1494008"/>
            <a:ext cx="5583383" cy="33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Step 3: Data Analysis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C0384-D790-8CCE-782B-606FC861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129909"/>
            <a:ext cx="4848720" cy="453288"/>
          </a:xfrm>
        </p:spPr>
        <p:txBody>
          <a:bodyPr/>
          <a:lstStyle/>
          <a:p>
            <a:pPr marL="152400" indent="0">
              <a:lnSpc>
                <a:spcPct val="150000"/>
              </a:lnSpc>
              <a:buClr>
                <a:schemeClr val="accent1"/>
              </a:buClr>
              <a:buSzPct val="116000"/>
              <a:buNone/>
            </a:pPr>
            <a:r>
              <a:rPr lang="en-US" b="1" dirty="0">
                <a:solidFill>
                  <a:schemeClr val="accent2"/>
                </a:solidFill>
              </a:rPr>
              <a:t>3</a:t>
            </a:r>
            <a:r>
              <a:rPr lang="en-US" sz="1200" b="1" dirty="0">
                <a:solidFill>
                  <a:schemeClr val="accent2"/>
                </a:solidFill>
              </a:rPr>
              <a:t>- Most expensive watches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B81F9-7860-FF3F-25B4-FADC9146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634" y="919031"/>
            <a:ext cx="4209264" cy="381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62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Step 3: Data Analysis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C0384-D790-8CCE-782B-606FC861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129909"/>
            <a:ext cx="4848720" cy="453288"/>
          </a:xfrm>
        </p:spPr>
        <p:txBody>
          <a:bodyPr/>
          <a:lstStyle/>
          <a:p>
            <a:pPr marL="152400" indent="0">
              <a:lnSpc>
                <a:spcPct val="150000"/>
              </a:lnSpc>
              <a:buClr>
                <a:schemeClr val="accent1"/>
              </a:buClr>
              <a:buSzPct val="116000"/>
              <a:buNone/>
            </a:pPr>
            <a:r>
              <a:rPr lang="en-US" b="1" dirty="0">
                <a:solidFill>
                  <a:schemeClr val="accent2"/>
                </a:solidFill>
              </a:rPr>
              <a:t>4</a:t>
            </a:r>
            <a:r>
              <a:rPr lang="en-US" sz="1200" b="1" dirty="0">
                <a:solidFill>
                  <a:schemeClr val="accent2"/>
                </a:solidFill>
              </a:rPr>
              <a:t>- Watch color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873F4-46B9-8393-A40E-E4719D10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19" y="911069"/>
            <a:ext cx="3551802" cy="36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2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2"/>
          <p:cNvSpPr txBox="1">
            <a:spLocks noGrp="1"/>
          </p:cNvSpPr>
          <p:nvPr>
            <p:ph type="title"/>
          </p:nvPr>
        </p:nvSpPr>
        <p:spPr>
          <a:xfrm>
            <a:off x="713249" y="398867"/>
            <a:ext cx="77175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Future Work</a:t>
            </a:r>
          </a:p>
        </p:txBody>
      </p:sp>
      <p:sp>
        <p:nvSpPr>
          <p:cNvPr id="646" name="Google Shape;646;p52"/>
          <p:cNvSpPr/>
          <p:nvPr/>
        </p:nvSpPr>
        <p:spPr>
          <a:xfrm>
            <a:off x="1120144" y="1664853"/>
            <a:ext cx="2889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2"/>
          <p:cNvSpPr txBox="1"/>
          <p:nvPr/>
        </p:nvSpPr>
        <p:spPr>
          <a:xfrm>
            <a:off x="1474469" y="1623501"/>
            <a:ext cx="5186104" cy="60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Using lambda to do the web scraping and scheduling with AWS EventBridge.</a:t>
            </a:r>
          </a:p>
        </p:txBody>
      </p:sp>
      <p:sp>
        <p:nvSpPr>
          <p:cNvPr id="649" name="Google Shape;649;p52"/>
          <p:cNvSpPr txBox="1"/>
          <p:nvPr/>
        </p:nvSpPr>
        <p:spPr>
          <a:xfrm>
            <a:off x="1474467" y="2274763"/>
            <a:ext cx="4618712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With Amazon Athena to perform SQL queries directly on the data stored in S3.</a:t>
            </a:r>
          </a:p>
        </p:txBody>
      </p:sp>
      <p:sp>
        <p:nvSpPr>
          <p:cNvPr id="653" name="Google Shape;653;p52"/>
          <p:cNvSpPr/>
          <p:nvPr/>
        </p:nvSpPr>
        <p:spPr>
          <a:xfrm>
            <a:off x="1120143" y="2363507"/>
            <a:ext cx="288900" cy="2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2"/>
          <p:cNvSpPr/>
          <p:nvPr/>
        </p:nvSpPr>
        <p:spPr>
          <a:xfrm>
            <a:off x="1120143" y="3083875"/>
            <a:ext cx="288900" cy="2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9;p52">
            <a:extLst>
              <a:ext uri="{FF2B5EF4-FFF2-40B4-BE49-F238E27FC236}">
                <a16:creationId xmlns:a16="http://schemas.microsoft.com/office/drawing/2014/main" id="{E9CE924C-93AA-280C-2F7A-B310F8A3197C}"/>
              </a:ext>
            </a:extLst>
          </p:cNvPr>
          <p:cNvSpPr txBox="1"/>
          <p:nvPr/>
        </p:nvSpPr>
        <p:spPr>
          <a:xfrm>
            <a:off x="1474466" y="3067673"/>
            <a:ext cx="5113370" cy="5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AWS QuickSight a business intelligence service to create and publish interactive dashboards.</a:t>
            </a:r>
          </a:p>
        </p:txBody>
      </p:sp>
      <p:pic>
        <p:nvPicPr>
          <p:cNvPr id="1026" name="Picture 2" descr="Master AWS Lambda Hands On DIY Projects - CodeSolutionsHub">
            <a:extLst>
              <a:ext uri="{FF2B5EF4-FFF2-40B4-BE49-F238E27FC236}">
                <a16:creationId xmlns:a16="http://schemas.microsoft.com/office/drawing/2014/main" id="{6D8F26F0-56C1-3918-B80A-9EA717BEF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38" y="1182870"/>
            <a:ext cx="613474" cy="6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 Select Services Partner – ScienceSoft">
            <a:extLst>
              <a:ext uri="{FF2B5EF4-FFF2-40B4-BE49-F238E27FC236}">
                <a16:creationId xmlns:a16="http://schemas.microsoft.com/office/drawing/2014/main" id="{4CD4DC5C-D823-8AA2-0A61-0FDAEE37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345" y="1812774"/>
            <a:ext cx="754006" cy="60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for Amazon S3 Error “AccessControlListNotSupported”">
            <a:extLst>
              <a:ext uri="{FF2B5EF4-FFF2-40B4-BE49-F238E27FC236}">
                <a16:creationId xmlns:a16="http://schemas.microsoft.com/office/drawing/2014/main" id="{C6F7FE64-6652-2E07-DC95-A2AA6FC89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1" t="9604" r="32861" b="12399"/>
          <a:stretch/>
        </p:blipFill>
        <p:spPr bwMode="auto">
          <a:xfrm>
            <a:off x="7271976" y="2464915"/>
            <a:ext cx="514597" cy="6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st way of managing AWS Athena queries is by using Workgroups | by Rajas  Walavalkar | Medium">
            <a:extLst>
              <a:ext uri="{FF2B5EF4-FFF2-40B4-BE49-F238E27FC236}">
                <a16:creationId xmlns:a16="http://schemas.microsoft.com/office/drawing/2014/main" id="{94A759D6-A731-BE0D-D8D5-E71C652BA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7" t="18686" r="23977" b="3841"/>
          <a:stretch/>
        </p:blipFill>
        <p:spPr bwMode="auto">
          <a:xfrm>
            <a:off x="7786573" y="3133495"/>
            <a:ext cx="784978" cy="61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WS Immersion Days | Integrationworx">
            <a:extLst>
              <a:ext uri="{FF2B5EF4-FFF2-40B4-BE49-F238E27FC236}">
                <a16:creationId xmlns:a16="http://schemas.microsoft.com/office/drawing/2014/main" id="{CA17EA2B-8A65-3581-5987-95863E84F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4" r="19517"/>
          <a:stretch/>
        </p:blipFill>
        <p:spPr bwMode="auto">
          <a:xfrm>
            <a:off x="7113614" y="3837086"/>
            <a:ext cx="715731" cy="55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E617814-D81E-3609-054F-BB71F5DE42F8}"/>
              </a:ext>
            </a:extLst>
          </p:cNvPr>
          <p:cNvCxnSpPr>
            <a:stCxn id="1026" idx="3"/>
            <a:endCxn id="1028" idx="0"/>
          </p:cNvCxnSpPr>
          <p:nvPr/>
        </p:nvCxnSpPr>
        <p:spPr>
          <a:xfrm>
            <a:off x="7836012" y="1486291"/>
            <a:ext cx="370336" cy="326483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428743D-6454-1050-CE42-39D15C9124A5}"/>
              </a:ext>
            </a:extLst>
          </p:cNvPr>
          <p:cNvCxnSpPr>
            <a:stCxn id="1028" idx="1"/>
            <a:endCxn id="1030" idx="0"/>
          </p:cNvCxnSpPr>
          <p:nvPr/>
        </p:nvCxnSpPr>
        <p:spPr>
          <a:xfrm rot="10800000" flipV="1">
            <a:off x="7529275" y="2117393"/>
            <a:ext cx="300070" cy="347522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6ABF08D-34B4-AF0B-6668-B687327644E8}"/>
              </a:ext>
            </a:extLst>
          </p:cNvPr>
          <p:cNvCxnSpPr>
            <a:stCxn id="1030" idx="3"/>
            <a:endCxn id="1032" idx="0"/>
          </p:cNvCxnSpPr>
          <p:nvPr/>
        </p:nvCxnSpPr>
        <p:spPr>
          <a:xfrm>
            <a:off x="7786573" y="2813399"/>
            <a:ext cx="392489" cy="320096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D053F6-B683-D774-53BA-AF220520D09F}"/>
              </a:ext>
            </a:extLst>
          </p:cNvPr>
          <p:cNvCxnSpPr>
            <a:stCxn id="1032" idx="1"/>
            <a:endCxn id="1034" idx="0"/>
          </p:cNvCxnSpPr>
          <p:nvPr/>
        </p:nvCxnSpPr>
        <p:spPr>
          <a:xfrm rot="10800000" flipV="1">
            <a:off x="7471481" y="3439616"/>
            <a:ext cx="315093" cy="397469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27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5"/>
          <p:cNvSpPr/>
          <p:nvPr/>
        </p:nvSpPr>
        <p:spPr>
          <a:xfrm>
            <a:off x="7852778" y="2711379"/>
            <a:ext cx="637428" cy="546226"/>
          </a:xfrm>
          <a:custGeom>
            <a:avLst/>
            <a:gdLst/>
            <a:ahLst/>
            <a:cxnLst/>
            <a:rect l="l" t="t" r="r" b="b"/>
            <a:pathLst>
              <a:path w="2586" h="2216" extrusionOk="0">
                <a:moveTo>
                  <a:pt x="2377" y="2216"/>
                </a:moveTo>
                <a:lnTo>
                  <a:pt x="209" y="2216"/>
                </a:lnTo>
                <a:cubicBezTo>
                  <a:pt x="93" y="2216"/>
                  <a:pt x="0" y="2122"/>
                  <a:pt x="0" y="2007"/>
                </a:cubicBezTo>
                <a:lnTo>
                  <a:pt x="0" y="209"/>
                </a:lnTo>
                <a:cubicBezTo>
                  <a:pt x="0" y="93"/>
                  <a:pt x="93" y="0"/>
                  <a:pt x="209" y="0"/>
                </a:cubicBezTo>
                <a:lnTo>
                  <a:pt x="2377" y="0"/>
                </a:lnTo>
                <a:cubicBezTo>
                  <a:pt x="2492" y="0"/>
                  <a:pt x="2586" y="93"/>
                  <a:pt x="2586" y="209"/>
                </a:cubicBezTo>
                <a:lnTo>
                  <a:pt x="2586" y="2007"/>
                </a:lnTo>
                <a:cubicBezTo>
                  <a:pt x="2586" y="2122"/>
                  <a:pt x="2492" y="2216"/>
                  <a:pt x="2377" y="2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5"/>
          <p:cNvSpPr/>
          <p:nvPr/>
        </p:nvSpPr>
        <p:spPr>
          <a:xfrm>
            <a:off x="931680" y="1696443"/>
            <a:ext cx="580147" cy="580431"/>
          </a:xfrm>
          <a:custGeom>
            <a:avLst/>
            <a:gdLst/>
            <a:ahLst/>
            <a:cxnLst/>
            <a:rect l="l" t="t" r="r" b="b"/>
            <a:pathLst>
              <a:path w="2035" h="2036" extrusionOk="0">
                <a:moveTo>
                  <a:pt x="1640" y="2036"/>
                </a:moveTo>
                <a:lnTo>
                  <a:pt x="395" y="2036"/>
                </a:lnTo>
                <a:cubicBezTo>
                  <a:pt x="177" y="2036"/>
                  <a:pt x="0" y="1859"/>
                  <a:pt x="0" y="1640"/>
                </a:cubicBezTo>
                <a:lnTo>
                  <a:pt x="0" y="395"/>
                </a:lnTo>
                <a:cubicBezTo>
                  <a:pt x="0" y="177"/>
                  <a:pt x="177" y="0"/>
                  <a:pt x="395" y="0"/>
                </a:cubicBezTo>
                <a:lnTo>
                  <a:pt x="1640" y="0"/>
                </a:lnTo>
                <a:cubicBezTo>
                  <a:pt x="1859" y="0"/>
                  <a:pt x="2035" y="177"/>
                  <a:pt x="2035" y="395"/>
                </a:cubicBezTo>
                <a:lnTo>
                  <a:pt x="2035" y="1640"/>
                </a:lnTo>
                <a:cubicBezTo>
                  <a:pt x="2035" y="1859"/>
                  <a:pt x="1859" y="2036"/>
                  <a:pt x="1640" y="2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4" name="Google Shape;704;p55"/>
          <p:cNvCxnSpPr/>
          <p:nvPr/>
        </p:nvCxnSpPr>
        <p:spPr>
          <a:xfrm rot="10800000">
            <a:off x="-435450" y="941650"/>
            <a:ext cx="1444200" cy="107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05" name="Google Shape;705;p55"/>
          <p:cNvCxnSpPr/>
          <p:nvPr/>
        </p:nvCxnSpPr>
        <p:spPr>
          <a:xfrm>
            <a:off x="8394150" y="2949550"/>
            <a:ext cx="1167900" cy="92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3828F2-4404-A216-F2FA-33ABA82DAC41}"/>
              </a:ext>
            </a:extLst>
          </p:cNvPr>
          <p:cNvSpPr/>
          <p:nvPr/>
        </p:nvSpPr>
        <p:spPr>
          <a:xfrm>
            <a:off x="2698085" y="3612573"/>
            <a:ext cx="3976255" cy="822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7836;p74">
            <a:extLst>
              <a:ext uri="{FF2B5EF4-FFF2-40B4-BE49-F238E27FC236}">
                <a16:creationId xmlns:a16="http://schemas.microsoft.com/office/drawing/2014/main" id="{DDE832E3-5728-5C00-23FE-D37B66EF2333}"/>
              </a:ext>
            </a:extLst>
          </p:cNvPr>
          <p:cNvGrpSpPr/>
          <p:nvPr/>
        </p:nvGrpSpPr>
        <p:grpSpPr>
          <a:xfrm>
            <a:off x="7950031" y="2831380"/>
            <a:ext cx="354962" cy="313553"/>
            <a:chOff x="-3030525" y="3973150"/>
            <a:chExt cx="293025" cy="257575"/>
          </a:xfrm>
          <a:solidFill>
            <a:schemeClr val="bg2"/>
          </a:solidFill>
        </p:grpSpPr>
        <p:sp>
          <p:nvSpPr>
            <p:cNvPr id="12" name="Google Shape;7837;p74">
              <a:extLst>
                <a:ext uri="{FF2B5EF4-FFF2-40B4-BE49-F238E27FC236}">
                  <a16:creationId xmlns:a16="http://schemas.microsoft.com/office/drawing/2014/main" id="{90908F2A-772B-C2B8-E8D2-1EDF0CF41255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7838;p74">
              <a:extLst>
                <a:ext uri="{FF2B5EF4-FFF2-40B4-BE49-F238E27FC236}">
                  <a16:creationId xmlns:a16="http://schemas.microsoft.com/office/drawing/2014/main" id="{32AFB77E-3357-0E54-C445-1A224B7C544E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7118;p72">
            <a:extLst>
              <a:ext uri="{FF2B5EF4-FFF2-40B4-BE49-F238E27FC236}">
                <a16:creationId xmlns:a16="http://schemas.microsoft.com/office/drawing/2014/main" id="{157539FA-548D-DCE2-6589-B4AB1D1B2F8B}"/>
              </a:ext>
            </a:extLst>
          </p:cNvPr>
          <p:cNvGrpSpPr/>
          <p:nvPr/>
        </p:nvGrpSpPr>
        <p:grpSpPr>
          <a:xfrm>
            <a:off x="1087643" y="1855418"/>
            <a:ext cx="345292" cy="262479"/>
            <a:chOff x="-47523400" y="3973950"/>
            <a:chExt cx="300100" cy="228425"/>
          </a:xfrm>
        </p:grpSpPr>
        <p:sp>
          <p:nvSpPr>
            <p:cNvPr id="15" name="Google Shape;7119;p72">
              <a:extLst>
                <a:ext uri="{FF2B5EF4-FFF2-40B4-BE49-F238E27FC236}">
                  <a16:creationId xmlns:a16="http://schemas.microsoft.com/office/drawing/2014/main" id="{95D847CC-4091-3E7D-36CD-1A65C1842960}"/>
                </a:ext>
              </a:extLst>
            </p:cNvPr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20;p72">
              <a:extLst>
                <a:ext uri="{FF2B5EF4-FFF2-40B4-BE49-F238E27FC236}">
                  <a16:creationId xmlns:a16="http://schemas.microsoft.com/office/drawing/2014/main" id="{AF098CDF-57EB-A25C-5349-586AF72CBE5D}"/>
                </a:ext>
              </a:extLst>
            </p:cNvPr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21;p72">
              <a:extLst>
                <a:ext uri="{FF2B5EF4-FFF2-40B4-BE49-F238E27FC236}">
                  <a16:creationId xmlns:a16="http://schemas.microsoft.com/office/drawing/2014/main" id="{2757B70E-014B-C564-B1C1-88180ACA2A13}"/>
                </a:ext>
              </a:extLst>
            </p:cNvPr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22;p72">
              <a:extLst>
                <a:ext uri="{FF2B5EF4-FFF2-40B4-BE49-F238E27FC236}">
                  <a16:creationId xmlns:a16="http://schemas.microsoft.com/office/drawing/2014/main" id="{DF25310E-2785-81AF-4358-2FDD198DA226}"/>
                </a:ext>
              </a:extLst>
            </p:cNvPr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23;p72">
              <a:extLst>
                <a:ext uri="{FF2B5EF4-FFF2-40B4-BE49-F238E27FC236}">
                  <a16:creationId xmlns:a16="http://schemas.microsoft.com/office/drawing/2014/main" id="{1394673D-9339-9E68-7E9B-85F52CEBF84D}"/>
                </a:ext>
              </a:extLst>
            </p:cNvPr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44;p38">
            <a:extLst>
              <a:ext uri="{FF2B5EF4-FFF2-40B4-BE49-F238E27FC236}">
                <a16:creationId xmlns:a16="http://schemas.microsoft.com/office/drawing/2014/main" id="{66749E19-7226-D728-D56B-898D3A65EFAF}"/>
              </a:ext>
            </a:extLst>
          </p:cNvPr>
          <p:cNvSpPr txBox="1">
            <a:spLocks/>
          </p:cNvSpPr>
          <p:nvPr/>
        </p:nvSpPr>
        <p:spPr>
          <a:xfrm>
            <a:off x="2583873" y="1851543"/>
            <a:ext cx="3976254" cy="1406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6000" b="1" dirty="0">
                <a:solidFill>
                  <a:schemeClr val="accent1"/>
                </a:solidFill>
              </a:rPr>
              <a:t>Thanks</a:t>
            </a:r>
          </a:p>
          <a:p>
            <a:pPr algn="ctr"/>
            <a:r>
              <a:rPr lang="fr" sz="1800" dirty="0">
                <a:solidFill>
                  <a:schemeClr val="tx1"/>
                </a:solidFill>
              </a:rPr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94037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713250" y="520541"/>
            <a:ext cx="77175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Table of Contents</a:t>
            </a:r>
            <a:endParaRPr dirty="0"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1"/>
          </p:nvPr>
        </p:nvSpPr>
        <p:spPr>
          <a:xfrm flipH="1">
            <a:off x="1737375" y="1646301"/>
            <a:ext cx="27834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Overview</a:t>
            </a:r>
            <a:endParaRPr dirty="0"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 flipH="1">
            <a:off x="1737375" y="2838662"/>
            <a:ext cx="27834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6"/>
          </p:nvPr>
        </p:nvSpPr>
        <p:spPr>
          <a:xfrm>
            <a:off x="5647350" y="1635487"/>
            <a:ext cx="27834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 idx="2"/>
          </p:nvPr>
        </p:nvSpPr>
        <p:spPr>
          <a:xfrm flipH="1">
            <a:off x="808275" y="1635487"/>
            <a:ext cx="830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01</a:t>
            </a:r>
            <a:endParaRPr dirty="0"/>
          </a:p>
        </p:txBody>
      </p:sp>
      <p:sp>
        <p:nvSpPr>
          <p:cNvPr id="343" name="Google Shape;343;p38"/>
          <p:cNvSpPr txBox="1">
            <a:spLocks noGrp="1"/>
          </p:cNvSpPr>
          <p:nvPr>
            <p:ph type="title" idx="3"/>
          </p:nvPr>
        </p:nvSpPr>
        <p:spPr>
          <a:xfrm flipH="1">
            <a:off x="808275" y="2838662"/>
            <a:ext cx="830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5"/>
          </p:nvPr>
        </p:nvSpPr>
        <p:spPr>
          <a:xfrm>
            <a:off x="4714463" y="1635487"/>
            <a:ext cx="830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02</a:t>
            </a:r>
            <a:endParaRPr dirty="0"/>
          </a:p>
        </p:txBody>
      </p:sp>
      <p:sp>
        <p:nvSpPr>
          <p:cNvPr id="345" name="Google Shape;345;p38"/>
          <p:cNvSpPr txBox="1">
            <a:spLocks noGrp="1"/>
          </p:cNvSpPr>
          <p:nvPr>
            <p:ph type="title" idx="7"/>
          </p:nvPr>
        </p:nvSpPr>
        <p:spPr>
          <a:xfrm>
            <a:off x="4714463" y="2838662"/>
            <a:ext cx="830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904DB-02AB-5A8C-F471-55D5E8227BE7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647350" y="2710192"/>
            <a:ext cx="2783400" cy="7392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5"/>
          <p:cNvSpPr/>
          <p:nvPr/>
        </p:nvSpPr>
        <p:spPr>
          <a:xfrm>
            <a:off x="7852778" y="2711379"/>
            <a:ext cx="637428" cy="546226"/>
          </a:xfrm>
          <a:custGeom>
            <a:avLst/>
            <a:gdLst/>
            <a:ahLst/>
            <a:cxnLst/>
            <a:rect l="l" t="t" r="r" b="b"/>
            <a:pathLst>
              <a:path w="2586" h="2216" extrusionOk="0">
                <a:moveTo>
                  <a:pt x="2377" y="2216"/>
                </a:moveTo>
                <a:lnTo>
                  <a:pt x="209" y="2216"/>
                </a:lnTo>
                <a:cubicBezTo>
                  <a:pt x="93" y="2216"/>
                  <a:pt x="0" y="2122"/>
                  <a:pt x="0" y="2007"/>
                </a:cubicBezTo>
                <a:lnTo>
                  <a:pt x="0" y="209"/>
                </a:lnTo>
                <a:cubicBezTo>
                  <a:pt x="0" y="93"/>
                  <a:pt x="93" y="0"/>
                  <a:pt x="209" y="0"/>
                </a:cubicBezTo>
                <a:lnTo>
                  <a:pt x="2377" y="0"/>
                </a:lnTo>
                <a:cubicBezTo>
                  <a:pt x="2492" y="0"/>
                  <a:pt x="2586" y="93"/>
                  <a:pt x="2586" y="209"/>
                </a:cubicBezTo>
                <a:lnTo>
                  <a:pt x="2586" y="2007"/>
                </a:lnTo>
                <a:cubicBezTo>
                  <a:pt x="2586" y="2122"/>
                  <a:pt x="2492" y="2216"/>
                  <a:pt x="2377" y="2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5"/>
          <p:cNvSpPr/>
          <p:nvPr/>
        </p:nvSpPr>
        <p:spPr>
          <a:xfrm>
            <a:off x="931680" y="1696443"/>
            <a:ext cx="580147" cy="580431"/>
          </a:xfrm>
          <a:custGeom>
            <a:avLst/>
            <a:gdLst/>
            <a:ahLst/>
            <a:cxnLst/>
            <a:rect l="l" t="t" r="r" b="b"/>
            <a:pathLst>
              <a:path w="2035" h="2036" extrusionOk="0">
                <a:moveTo>
                  <a:pt x="1640" y="2036"/>
                </a:moveTo>
                <a:lnTo>
                  <a:pt x="395" y="2036"/>
                </a:lnTo>
                <a:cubicBezTo>
                  <a:pt x="177" y="2036"/>
                  <a:pt x="0" y="1859"/>
                  <a:pt x="0" y="1640"/>
                </a:cubicBezTo>
                <a:lnTo>
                  <a:pt x="0" y="395"/>
                </a:lnTo>
                <a:cubicBezTo>
                  <a:pt x="0" y="177"/>
                  <a:pt x="177" y="0"/>
                  <a:pt x="395" y="0"/>
                </a:cubicBezTo>
                <a:lnTo>
                  <a:pt x="1640" y="0"/>
                </a:lnTo>
                <a:cubicBezTo>
                  <a:pt x="1859" y="0"/>
                  <a:pt x="2035" y="177"/>
                  <a:pt x="2035" y="395"/>
                </a:cubicBezTo>
                <a:lnTo>
                  <a:pt x="2035" y="1640"/>
                </a:lnTo>
                <a:cubicBezTo>
                  <a:pt x="2035" y="1859"/>
                  <a:pt x="1859" y="2036"/>
                  <a:pt x="1640" y="2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4" name="Google Shape;704;p55"/>
          <p:cNvCxnSpPr/>
          <p:nvPr/>
        </p:nvCxnSpPr>
        <p:spPr>
          <a:xfrm rot="10800000">
            <a:off x="-435450" y="941650"/>
            <a:ext cx="1444200" cy="107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05" name="Google Shape;705;p55"/>
          <p:cNvCxnSpPr/>
          <p:nvPr/>
        </p:nvCxnSpPr>
        <p:spPr>
          <a:xfrm>
            <a:off x="8394150" y="2949550"/>
            <a:ext cx="1167900" cy="92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7B931FC-D579-3261-06FC-D649CE45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00" y="1094262"/>
            <a:ext cx="3903000" cy="3234234"/>
          </a:xfrm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5400" dirty="0"/>
              <a:t>Project </a:t>
            </a:r>
            <a:br>
              <a:rPr lang="en-US" sz="5400" dirty="0"/>
            </a:br>
            <a:r>
              <a:rPr lang="en-US" sz="5400" dirty="0"/>
              <a:t>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3828F2-4404-A216-F2FA-33ABA82DAC41}"/>
              </a:ext>
            </a:extLst>
          </p:cNvPr>
          <p:cNvSpPr/>
          <p:nvPr/>
        </p:nvSpPr>
        <p:spPr>
          <a:xfrm>
            <a:off x="2698085" y="3612573"/>
            <a:ext cx="3976255" cy="822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7836;p74">
            <a:extLst>
              <a:ext uri="{FF2B5EF4-FFF2-40B4-BE49-F238E27FC236}">
                <a16:creationId xmlns:a16="http://schemas.microsoft.com/office/drawing/2014/main" id="{DDE832E3-5728-5C00-23FE-D37B66EF2333}"/>
              </a:ext>
            </a:extLst>
          </p:cNvPr>
          <p:cNvGrpSpPr/>
          <p:nvPr/>
        </p:nvGrpSpPr>
        <p:grpSpPr>
          <a:xfrm>
            <a:off x="7950031" y="2831380"/>
            <a:ext cx="354962" cy="313553"/>
            <a:chOff x="-3030525" y="3973150"/>
            <a:chExt cx="293025" cy="257575"/>
          </a:xfrm>
          <a:solidFill>
            <a:schemeClr val="bg2"/>
          </a:solidFill>
        </p:grpSpPr>
        <p:sp>
          <p:nvSpPr>
            <p:cNvPr id="12" name="Google Shape;7837;p74">
              <a:extLst>
                <a:ext uri="{FF2B5EF4-FFF2-40B4-BE49-F238E27FC236}">
                  <a16:creationId xmlns:a16="http://schemas.microsoft.com/office/drawing/2014/main" id="{90908F2A-772B-C2B8-E8D2-1EDF0CF41255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7838;p74">
              <a:extLst>
                <a:ext uri="{FF2B5EF4-FFF2-40B4-BE49-F238E27FC236}">
                  <a16:creationId xmlns:a16="http://schemas.microsoft.com/office/drawing/2014/main" id="{32AFB77E-3357-0E54-C445-1A224B7C544E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7118;p72">
            <a:extLst>
              <a:ext uri="{FF2B5EF4-FFF2-40B4-BE49-F238E27FC236}">
                <a16:creationId xmlns:a16="http://schemas.microsoft.com/office/drawing/2014/main" id="{157539FA-548D-DCE2-6589-B4AB1D1B2F8B}"/>
              </a:ext>
            </a:extLst>
          </p:cNvPr>
          <p:cNvGrpSpPr/>
          <p:nvPr/>
        </p:nvGrpSpPr>
        <p:grpSpPr>
          <a:xfrm>
            <a:off x="1087643" y="1855418"/>
            <a:ext cx="345292" cy="262479"/>
            <a:chOff x="-47523400" y="3973950"/>
            <a:chExt cx="300100" cy="228425"/>
          </a:xfrm>
        </p:grpSpPr>
        <p:sp>
          <p:nvSpPr>
            <p:cNvPr id="15" name="Google Shape;7119;p72">
              <a:extLst>
                <a:ext uri="{FF2B5EF4-FFF2-40B4-BE49-F238E27FC236}">
                  <a16:creationId xmlns:a16="http://schemas.microsoft.com/office/drawing/2014/main" id="{95D847CC-4091-3E7D-36CD-1A65C1842960}"/>
                </a:ext>
              </a:extLst>
            </p:cNvPr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20;p72">
              <a:extLst>
                <a:ext uri="{FF2B5EF4-FFF2-40B4-BE49-F238E27FC236}">
                  <a16:creationId xmlns:a16="http://schemas.microsoft.com/office/drawing/2014/main" id="{AF098CDF-57EB-A25C-5349-586AF72CBE5D}"/>
                </a:ext>
              </a:extLst>
            </p:cNvPr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21;p72">
              <a:extLst>
                <a:ext uri="{FF2B5EF4-FFF2-40B4-BE49-F238E27FC236}">
                  <a16:creationId xmlns:a16="http://schemas.microsoft.com/office/drawing/2014/main" id="{2757B70E-014B-C564-B1C1-88180ACA2A13}"/>
                </a:ext>
              </a:extLst>
            </p:cNvPr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22;p72">
              <a:extLst>
                <a:ext uri="{FF2B5EF4-FFF2-40B4-BE49-F238E27FC236}">
                  <a16:creationId xmlns:a16="http://schemas.microsoft.com/office/drawing/2014/main" id="{DF25310E-2785-81AF-4358-2FDD198DA226}"/>
                </a:ext>
              </a:extLst>
            </p:cNvPr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23;p72">
              <a:extLst>
                <a:ext uri="{FF2B5EF4-FFF2-40B4-BE49-F238E27FC236}">
                  <a16:creationId xmlns:a16="http://schemas.microsoft.com/office/drawing/2014/main" id="{1394673D-9339-9E68-7E9B-85F52CEBF84D}"/>
                </a:ext>
              </a:extLst>
            </p:cNvPr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44;p38">
            <a:extLst>
              <a:ext uri="{FF2B5EF4-FFF2-40B4-BE49-F238E27FC236}">
                <a16:creationId xmlns:a16="http://schemas.microsoft.com/office/drawing/2014/main" id="{66749E19-7226-D728-D56B-898D3A65EFAF}"/>
              </a:ext>
            </a:extLst>
          </p:cNvPr>
          <p:cNvSpPr txBox="1">
            <a:spLocks/>
          </p:cNvSpPr>
          <p:nvPr/>
        </p:nvSpPr>
        <p:spPr>
          <a:xfrm>
            <a:off x="3874304" y="743906"/>
            <a:ext cx="1395392" cy="1111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4800" b="1" dirty="0">
                <a:solidFill>
                  <a:schemeClr val="accent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1708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C3FEB4-FB3C-F05C-6D03-6EAABB1C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0" y="347544"/>
            <a:ext cx="3099294" cy="620700"/>
          </a:xfrm>
        </p:spPr>
        <p:txBody>
          <a:bodyPr/>
          <a:lstStyle/>
          <a:p>
            <a:r>
              <a:rPr lang="en-US" dirty="0"/>
              <a:t>About Corum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7FB15A-7FB4-C37A-AF04-8BEA594736C6}"/>
              </a:ext>
            </a:extLst>
          </p:cNvPr>
          <p:cNvGrpSpPr/>
          <p:nvPr/>
        </p:nvGrpSpPr>
        <p:grpSpPr>
          <a:xfrm>
            <a:off x="3132386" y="968244"/>
            <a:ext cx="5429722" cy="3627371"/>
            <a:chOff x="3801183" y="1015163"/>
            <a:chExt cx="4730697" cy="3016510"/>
          </a:xfrm>
        </p:grpSpPr>
        <p:pic>
          <p:nvPicPr>
            <p:cNvPr id="3074" name="Picture 2" descr="BrowserFrame | Wrap screenshots in browser frames">
              <a:extLst>
                <a:ext uri="{FF2B5EF4-FFF2-40B4-BE49-F238E27FC236}">
                  <a16:creationId xmlns:a16="http://schemas.microsoft.com/office/drawing/2014/main" id="{DB9DB7BB-D9C8-4557-4893-B198E6E7EB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40"/>
            <a:stretch/>
          </p:blipFill>
          <p:spPr bwMode="auto">
            <a:xfrm>
              <a:off x="3801183" y="1015163"/>
              <a:ext cx="4730697" cy="301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3AB04B-7583-63B6-B461-BD771E822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8006" y="1775900"/>
              <a:ext cx="4693090" cy="216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168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2"/>
          <p:cNvSpPr txBox="1">
            <a:spLocks noGrp="1"/>
          </p:cNvSpPr>
          <p:nvPr>
            <p:ph type="title"/>
          </p:nvPr>
        </p:nvSpPr>
        <p:spPr>
          <a:xfrm>
            <a:off x="713249" y="398867"/>
            <a:ext cx="77175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Business Requirements</a:t>
            </a:r>
          </a:p>
        </p:txBody>
      </p:sp>
      <p:sp>
        <p:nvSpPr>
          <p:cNvPr id="646" name="Google Shape;646;p52"/>
          <p:cNvSpPr/>
          <p:nvPr/>
        </p:nvSpPr>
        <p:spPr>
          <a:xfrm>
            <a:off x="1244835" y="1664853"/>
            <a:ext cx="2889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2"/>
          <p:cNvSpPr txBox="1"/>
          <p:nvPr/>
        </p:nvSpPr>
        <p:spPr>
          <a:xfrm>
            <a:off x="1599160" y="1616573"/>
            <a:ext cx="5945682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Extract detailed information about each watch.</a:t>
            </a:r>
          </a:p>
        </p:txBody>
      </p:sp>
      <p:sp>
        <p:nvSpPr>
          <p:cNvPr id="649" name="Google Shape;649;p52"/>
          <p:cNvSpPr txBox="1"/>
          <p:nvPr/>
        </p:nvSpPr>
        <p:spPr>
          <a:xfrm>
            <a:off x="1599157" y="2274763"/>
            <a:ext cx="5945685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Implement automated scheduling for the web scraping tasks to ensure the data is up-to-date.</a:t>
            </a:r>
          </a:p>
        </p:txBody>
      </p:sp>
      <p:sp>
        <p:nvSpPr>
          <p:cNvPr id="653" name="Google Shape;653;p52"/>
          <p:cNvSpPr/>
          <p:nvPr/>
        </p:nvSpPr>
        <p:spPr>
          <a:xfrm>
            <a:off x="1244834" y="2363507"/>
            <a:ext cx="288900" cy="2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2"/>
          <p:cNvSpPr/>
          <p:nvPr/>
        </p:nvSpPr>
        <p:spPr>
          <a:xfrm>
            <a:off x="1244834" y="3083875"/>
            <a:ext cx="288900" cy="2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9;p52">
            <a:extLst>
              <a:ext uri="{FF2B5EF4-FFF2-40B4-BE49-F238E27FC236}">
                <a16:creationId xmlns:a16="http://schemas.microsoft.com/office/drawing/2014/main" id="{E9CE924C-93AA-280C-2F7A-B310F8A3197C}"/>
              </a:ext>
            </a:extLst>
          </p:cNvPr>
          <p:cNvSpPr txBox="1"/>
          <p:nvPr/>
        </p:nvSpPr>
        <p:spPr>
          <a:xfrm>
            <a:off x="1599157" y="3067673"/>
            <a:ext cx="5945685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Develop reports to visualize the scraped data and generate insights.</a:t>
            </a:r>
          </a:p>
        </p:txBody>
      </p:sp>
    </p:spTree>
    <p:extLst>
      <p:ext uri="{BB962C8B-B14F-4D97-AF65-F5344CB8AC3E}">
        <p14:creationId xmlns:p14="http://schemas.microsoft.com/office/powerpoint/2010/main" val="168281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5"/>
          <p:cNvSpPr/>
          <p:nvPr/>
        </p:nvSpPr>
        <p:spPr>
          <a:xfrm>
            <a:off x="7852778" y="2711379"/>
            <a:ext cx="637428" cy="546226"/>
          </a:xfrm>
          <a:custGeom>
            <a:avLst/>
            <a:gdLst/>
            <a:ahLst/>
            <a:cxnLst/>
            <a:rect l="l" t="t" r="r" b="b"/>
            <a:pathLst>
              <a:path w="2586" h="2216" extrusionOk="0">
                <a:moveTo>
                  <a:pt x="2377" y="2216"/>
                </a:moveTo>
                <a:lnTo>
                  <a:pt x="209" y="2216"/>
                </a:lnTo>
                <a:cubicBezTo>
                  <a:pt x="93" y="2216"/>
                  <a:pt x="0" y="2122"/>
                  <a:pt x="0" y="2007"/>
                </a:cubicBezTo>
                <a:lnTo>
                  <a:pt x="0" y="209"/>
                </a:lnTo>
                <a:cubicBezTo>
                  <a:pt x="0" y="93"/>
                  <a:pt x="93" y="0"/>
                  <a:pt x="209" y="0"/>
                </a:cubicBezTo>
                <a:lnTo>
                  <a:pt x="2377" y="0"/>
                </a:lnTo>
                <a:cubicBezTo>
                  <a:pt x="2492" y="0"/>
                  <a:pt x="2586" y="93"/>
                  <a:pt x="2586" y="209"/>
                </a:cubicBezTo>
                <a:lnTo>
                  <a:pt x="2586" y="2007"/>
                </a:lnTo>
                <a:cubicBezTo>
                  <a:pt x="2586" y="2122"/>
                  <a:pt x="2492" y="2216"/>
                  <a:pt x="2377" y="2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5"/>
          <p:cNvSpPr/>
          <p:nvPr/>
        </p:nvSpPr>
        <p:spPr>
          <a:xfrm>
            <a:off x="931680" y="1696443"/>
            <a:ext cx="580147" cy="580431"/>
          </a:xfrm>
          <a:custGeom>
            <a:avLst/>
            <a:gdLst/>
            <a:ahLst/>
            <a:cxnLst/>
            <a:rect l="l" t="t" r="r" b="b"/>
            <a:pathLst>
              <a:path w="2035" h="2036" extrusionOk="0">
                <a:moveTo>
                  <a:pt x="1640" y="2036"/>
                </a:moveTo>
                <a:lnTo>
                  <a:pt x="395" y="2036"/>
                </a:lnTo>
                <a:cubicBezTo>
                  <a:pt x="177" y="2036"/>
                  <a:pt x="0" y="1859"/>
                  <a:pt x="0" y="1640"/>
                </a:cubicBezTo>
                <a:lnTo>
                  <a:pt x="0" y="395"/>
                </a:lnTo>
                <a:cubicBezTo>
                  <a:pt x="0" y="177"/>
                  <a:pt x="177" y="0"/>
                  <a:pt x="395" y="0"/>
                </a:cubicBezTo>
                <a:lnTo>
                  <a:pt x="1640" y="0"/>
                </a:lnTo>
                <a:cubicBezTo>
                  <a:pt x="1859" y="0"/>
                  <a:pt x="2035" y="177"/>
                  <a:pt x="2035" y="395"/>
                </a:cubicBezTo>
                <a:lnTo>
                  <a:pt x="2035" y="1640"/>
                </a:lnTo>
                <a:cubicBezTo>
                  <a:pt x="2035" y="1859"/>
                  <a:pt x="1859" y="2036"/>
                  <a:pt x="1640" y="2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4" name="Google Shape;704;p55"/>
          <p:cNvCxnSpPr/>
          <p:nvPr/>
        </p:nvCxnSpPr>
        <p:spPr>
          <a:xfrm rot="10800000">
            <a:off x="-435450" y="941650"/>
            <a:ext cx="1444200" cy="107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05" name="Google Shape;705;p55"/>
          <p:cNvCxnSpPr/>
          <p:nvPr/>
        </p:nvCxnSpPr>
        <p:spPr>
          <a:xfrm>
            <a:off x="8394150" y="2949550"/>
            <a:ext cx="1167900" cy="92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7B931FC-D579-3261-06FC-D649CE45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085" y="1094262"/>
            <a:ext cx="4213255" cy="3234234"/>
          </a:xfrm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5400" dirty="0"/>
              <a:t>Project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3828F2-4404-A216-F2FA-33ABA82DAC41}"/>
              </a:ext>
            </a:extLst>
          </p:cNvPr>
          <p:cNvSpPr/>
          <p:nvPr/>
        </p:nvSpPr>
        <p:spPr>
          <a:xfrm>
            <a:off x="2698085" y="3612573"/>
            <a:ext cx="3976255" cy="822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7836;p74">
            <a:extLst>
              <a:ext uri="{FF2B5EF4-FFF2-40B4-BE49-F238E27FC236}">
                <a16:creationId xmlns:a16="http://schemas.microsoft.com/office/drawing/2014/main" id="{DDE832E3-5728-5C00-23FE-D37B66EF2333}"/>
              </a:ext>
            </a:extLst>
          </p:cNvPr>
          <p:cNvGrpSpPr/>
          <p:nvPr/>
        </p:nvGrpSpPr>
        <p:grpSpPr>
          <a:xfrm>
            <a:off x="7950031" y="2831380"/>
            <a:ext cx="354962" cy="313553"/>
            <a:chOff x="-3030525" y="3973150"/>
            <a:chExt cx="293025" cy="257575"/>
          </a:xfrm>
          <a:solidFill>
            <a:schemeClr val="bg2"/>
          </a:solidFill>
        </p:grpSpPr>
        <p:sp>
          <p:nvSpPr>
            <p:cNvPr id="12" name="Google Shape;7837;p74">
              <a:extLst>
                <a:ext uri="{FF2B5EF4-FFF2-40B4-BE49-F238E27FC236}">
                  <a16:creationId xmlns:a16="http://schemas.microsoft.com/office/drawing/2014/main" id="{90908F2A-772B-C2B8-E8D2-1EDF0CF41255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7838;p74">
              <a:extLst>
                <a:ext uri="{FF2B5EF4-FFF2-40B4-BE49-F238E27FC236}">
                  <a16:creationId xmlns:a16="http://schemas.microsoft.com/office/drawing/2014/main" id="{32AFB77E-3357-0E54-C445-1A224B7C544E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7118;p72">
            <a:extLst>
              <a:ext uri="{FF2B5EF4-FFF2-40B4-BE49-F238E27FC236}">
                <a16:creationId xmlns:a16="http://schemas.microsoft.com/office/drawing/2014/main" id="{157539FA-548D-DCE2-6589-B4AB1D1B2F8B}"/>
              </a:ext>
            </a:extLst>
          </p:cNvPr>
          <p:cNvGrpSpPr/>
          <p:nvPr/>
        </p:nvGrpSpPr>
        <p:grpSpPr>
          <a:xfrm>
            <a:off x="1087643" y="1855418"/>
            <a:ext cx="345292" cy="262479"/>
            <a:chOff x="-47523400" y="3973950"/>
            <a:chExt cx="300100" cy="228425"/>
          </a:xfrm>
        </p:grpSpPr>
        <p:sp>
          <p:nvSpPr>
            <p:cNvPr id="15" name="Google Shape;7119;p72">
              <a:extLst>
                <a:ext uri="{FF2B5EF4-FFF2-40B4-BE49-F238E27FC236}">
                  <a16:creationId xmlns:a16="http://schemas.microsoft.com/office/drawing/2014/main" id="{95D847CC-4091-3E7D-36CD-1A65C1842960}"/>
                </a:ext>
              </a:extLst>
            </p:cNvPr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20;p72">
              <a:extLst>
                <a:ext uri="{FF2B5EF4-FFF2-40B4-BE49-F238E27FC236}">
                  <a16:creationId xmlns:a16="http://schemas.microsoft.com/office/drawing/2014/main" id="{AF098CDF-57EB-A25C-5349-586AF72CBE5D}"/>
                </a:ext>
              </a:extLst>
            </p:cNvPr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21;p72">
              <a:extLst>
                <a:ext uri="{FF2B5EF4-FFF2-40B4-BE49-F238E27FC236}">
                  <a16:creationId xmlns:a16="http://schemas.microsoft.com/office/drawing/2014/main" id="{2757B70E-014B-C564-B1C1-88180ACA2A13}"/>
                </a:ext>
              </a:extLst>
            </p:cNvPr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22;p72">
              <a:extLst>
                <a:ext uri="{FF2B5EF4-FFF2-40B4-BE49-F238E27FC236}">
                  <a16:creationId xmlns:a16="http://schemas.microsoft.com/office/drawing/2014/main" id="{DF25310E-2785-81AF-4358-2FDD198DA226}"/>
                </a:ext>
              </a:extLst>
            </p:cNvPr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23;p72">
              <a:extLst>
                <a:ext uri="{FF2B5EF4-FFF2-40B4-BE49-F238E27FC236}">
                  <a16:creationId xmlns:a16="http://schemas.microsoft.com/office/drawing/2014/main" id="{1394673D-9339-9E68-7E9B-85F52CEBF84D}"/>
                </a:ext>
              </a:extLst>
            </p:cNvPr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44;p38">
            <a:extLst>
              <a:ext uri="{FF2B5EF4-FFF2-40B4-BE49-F238E27FC236}">
                <a16:creationId xmlns:a16="http://schemas.microsoft.com/office/drawing/2014/main" id="{66749E19-7226-D728-D56B-898D3A65EFAF}"/>
              </a:ext>
            </a:extLst>
          </p:cNvPr>
          <p:cNvSpPr txBox="1">
            <a:spLocks/>
          </p:cNvSpPr>
          <p:nvPr/>
        </p:nvSpPr>
        <p:spPr>
          <a:xfrm>
            <a:off x="3874304" y="743906"/>
            <a:ext cx="1395392" cy="1111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4800" b="1" dirty="0">
                <a:solidFill>
                  <a:schemeClr val="accent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4068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>
            <a:spLocks noGrp="1"/>
          </p:cNvSpPr>
          <p:nvPr>
            <p:ph type="title" idx="4"/>
          </p:nvPr>
        </p:nvSpPr>
        <p:spPr>
          <a:xfrm>
            <a:off x="172923" y="335004"/>
            <a:ext cx="3586697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Project </a:t>
            </a:r>
            <a:r>
              <a:rPr lang="en-US" dirty="0"/>
              <a:t>Architecture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61F16-B100-BA91-B684-09A137A1F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" t="7625" r="1079" b="11114"/>
          <a:stretch/>
        </p:blipFill>
        <p:spPr>
          <a:xfrm>
            <a:off x="1062470" y="1114249"/>
            <a:ext cx="7019060" cy="2915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5"/>
          <p:cNvSpPr/>
          <p:nvPr/>
        </p:nvSpPr>
        <p:spPr>
          <a:xfrm>
            <a:off x="7852778" y="2711379"/>
            <a:ext cx="637428" cy="546226"/>
          </a:xfrm>
          <a:custGeom>
            <a:avLst/>
            <a:gdLst/>
            <a:ahLst/>
            <a:cxnLst/>
            <a:rect l="l" t="t" r="r" b="b"/>
            <a:pathLst>
              <a:path w="2586" h="2216" extrusionOk="0">
                <a:moveTo>
                  <a:pt x="2377" y="2216"/>
                </a:moveTo>
                <a:lnTo>
                  <a:pt x="209" y="2216"/>
                </a:lnTo>
                <a:cubicBezTo>
                  <a:pt x="93" y="2216"/>
                  <a:pt x="0" y="2122"/>
                  <a:pt x="0" y="2007"/>
                </a:cubicBezTo>
                <a:lnTo>
                  <a:pt x="0" y="209"/>
                </a:lnTo>
                <a:cubicBezTo>
                  <a:pt x="0" y="93"/>
                  <a:pt x="93" y="0"/>
                  <a:pt x="209" y="0"/>
                </a:cubicBezTo>
                <a:lnTo>
                  <a:pt x="2377" y="0"/>
                </a:lnTo>
                <a:cubicBezTo>
                  <a:pt x="2492" y="0"/>
                  <a:pt x="2586" y="93"/>
                  <a:pt x="2586" y="209"/>
                </a:cubicBezTo>
                <a:lnTo>
                  <a:pt x="2586" y="2007"/>
                </a:lnTo>
                <a:cubicBezTo>
                  <a:pt x="2586" y="2122"/>
                  <a:pt x="2492" y="2216"/>
                  <a:pt x="2377" y="2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5"/>
          <p:cNvSpPr/>
          <p:nvPr/>
        </p:nvSpPr>
        <p:spPr>
          <a:xfrm>
            <a:off x="931680" y="1696443"/>
            <a:ext cx="580147" cy="580431"/>
          </a:xfrm>
          <a:custGeom>
            <a:avLst/>
            <a:gdLst/>
            <a:ahLst/>
            <a:cxnLst/>
            <a:rect l="l" t="t" r="r" b="b"/>
            <a:pathLst>
              <a:path w="2035" h="2036" extrusionOk="0">
                <a:moveTo>
                  <a:pt x="1640" y="2036"/>
                </a:moveTo>
                <a:lnTo>
                  <a:pt x="395" y="2036"/>
                </a:lnTo>
                <a:cubicBezTo>
                  <a:pt x="177" y="2036"/>
                  <a:pt x="0" y="1859"/>
                  <a:pt x="0" y="1640"/>
                </a:cubicBezTo>
                <a:lnTo>
                  <a:pt x="0" y="395"/>
                </a:lnTo>
                <a:cubicBezTo>
                  <a:pt x="0" y="177"/>
                  <a:pt x="177" y="0"/>
                  <a:pt x="395" y="0"/>
                </a:cubicBezTo>
                <a:lnTo>
                  <a:pt x="1640" y="0"/>
                </a:lnTo>
                <a:cubicBezTo>
                  <a:pt x="1859" y="0"/>
                  <a:pt x="2035" y="177"/>
                  <a:pt x="2035" y="395"/>
                </a:cubicBezTo>
                <a:lnTo>
                  <a:pt x="2035" y="1640"/>
                </a:lnTo>
                <a:cubicBezTo>
                  <a:pt x="2035" y="1859"/>
                  <a:pt x="1859" y="2036"/>
                  <a:pt x="1640" y="2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4" name="Google Shape;704;p55"/>
          <p:cNvCxnSpPr/>
          <p:nvPr/>
        </p:nvCxnSpPr>
        <p:spPr>
          <a:xfrm rot="10800000">
            <a:off x="-435450" y="941650"/>
            <a:ext cx="1444200" cy="107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05" name="Google Shape;705;p55"/>
          <p:cNvCxnSpPr/>
          <p:nvPr/>
        </p:nvCxnSpPr>
        <p:spPr>
          <a:xfrm>
            <a:off x="8394150" y="2949550"/>
            <a:ext cx="1167900" cy="92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7B931FC-D579-3261-06FC-D649CE45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924" y="1165360"/>
            <a:ext cx="5142152" cy="3234234"/>
          </a:xfrm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5400" dirty="0"/>
              <a:t>Project</a:t>
            </a:r>
            <a:br>
              <a:rPr lang="en-US" sz="5400" dirty="0"/>
            </a:br>
            <a:r>
              <a:rPr lang="en-US" sz="5400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3828F2-4404-A216-F2FA-33ABA82DAC41}"/>
              </a:ext>
            </a:extLst>
          </p:cNvPr>
          <p:cNvSpPr/>
          <p:nvPr/>
        </p:nvSpPr>
        <p:spPr>
          <a:xfrm>
            <a:off x="2698085" y="3612573"/>
            <a:ext cx="3976255" cy="822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7836;p74">
            <a:extLst>
              <a:ext uri="{FF2B5EF4-FFF2-40B4-BE49-F238E27FC236}">
                <a16:creationId xmlns:a16="http://schemas.microsoft.com/office/drawing/2014/main" id="{DDE832E3-5728-5C00-23FE-D37B66EF2333}"/>
              </a:ext>
            </a:extLst>
          </p:cNvPr>
          <p:cNvGrpSpPr/>
          <p:nvPr/>
        </p:nvGrpSpPr>
        <p:grpSpPr>
          <a:xfrm>
            <a:off x="7950031" y="2831380"/>
            <a:ext cx="354962" cy="313553"/>
            <a:chOff x="-3030525" y="3973150"/>
            <a:chExt cx="293025" cy="257575"/>
          </a:xfrm>
          <a:solidFill>
            <a:schemeClr val="bg2"/>
          </a:solidFill>
        </p:grpSpPr>
        <p:sp>
          <p:nvSpPr>
            <p:cNvPr id="12" name="Google Shape;7837;p74">
              <a:extLst>
                <a:ext uri="{FF2B5EF4-FFF2-40B4-BE49-F238E27FC236}">
                  <a16:creationId xmlns:a16="http://schemas.microsoft.com/office/drawing/2014/main" id="{90908F2A-772B-C2B8-E8D2-1EDF0CF41255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7838;p74">
              <a:extLst>
                <a:ext uri="{FF2B5EF4-FFF2-40B4-BE49-F238E27FC236}">
                  <a16:creationId xmlns:a16="http://schemas.microsoft.com/office/drawing/2014/main" id="{32AFB77E-3357-0E54-C445-1A224B7C544E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7118;p72">
            <a:extLst>
              <a:ext uri="{FF2B5EF4-FFF2-40B4-BE49-F238E27FC236}">
                <a16:creationId xmlns:a16="http://schemas.microsoft.com/office/drawing/2014/main" id="{157539FA-548D-DCE2-6589-B4AB1D1B2F8B}"/>
              </a:ext>
            </a:extLst>
          </p:cNvPr>
          <p:cNvGrpSpPr/>
          <p:nvPr/>
        </p:nvGrpSpPr>
        <p:grpSpPr>
          <a:xfrm>
            <a:off x="1087643" y="1855418"/>
            <a:ext cx="345292" cy="262479"/>
            <a:chOff x="-47523400" y="3973950"/>
            <a:chExt cx="300100" cy="228425"/>
          </a:xfrm>
        </p:grpSpPr>
        <p:sp>
          <p:nvSpPr>
            <p:cNvPr id="15" name="Google Shape;7119;p72">
              <a:extLst>
                <a:ext uri="{FF2B5EF4-FFF2-40B4-BE49-F238E27FC236}">
                  <a16:creationId xmlns:a16="http://schemas.microsoft.com/office/drawing/2014/main" id="{95D847CC-4091-3E7D-36CD-1A65C1842960}"/>
                </a:ext>
              </a:extLst>
            </p:cNvPr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20;p72">
              <a:extLst>
                <a:ext uri="{FF2B5EF4-FFF2-40B4-BE49-F238E27FC236}">
                  <a16:creationId xmlns:a16="http://schemas.microsoft.com/office/drawing/2014/main" id="{AF098CDF-57EB-A25C-5349-586AF72CBE5D}"/>
                </a:ext>
              </a:extLst>
            </p:cNvPr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21;p72">
              <a:extLst>
                <a:ext uri="{FF2B5EF4-FFF2-40B4-BE49-F238E27FC236}">
                  <a16:creationId xmlns:a16="http://schemas.microsoft.com/office/drawing/2014/main" id="{2757B70E-014B-C564-B1C1-88180ACA2A13}"/>
                </a:ext>
              </a:extLst>
            </p:cNvPr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22;p72">
              <a:extLst>
                <a:ext uri="{FF2B5EF4-FFF2-40B4-BE49-F238E27FC236}">
                  <a16:creationId xmlns:a16="http://schemas.microsoft.com/office/drawing/2014/main" id="{DF25310E-2785-81AF-4358-2FDD198DA226}"/>
                </a:ext>
              </a:extLst>
            </p:cNvPr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23;p72">
              <a:extLst>
                <a:ext uri="{FF2B5EF4-FFF2-40B4-BE49-F238E27FC236}">
                  <a16:creationId xmlns:a16="http://schemas.microsoft.com/office/drawing/2014/main" id="{1394673D-9339-9E68-7E9B-85F52CEBF84D}"/>
                </a:ext>
              </a:extLst>
            </p:cNvPr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44;p38">
            <a:extLst>
              <a:ext uri="{FF2B5EF4-FFF2-40B4-BE49-F238E27FC236}">
                <a16:creationId xmlns:a16="http://schemas.microsoft.com/office/drawing/2014/main" id="{66749E19-7226-D728-D56B-898D3A65EFAF}"/>
              </a:ext>
            </a:extLst>
          </p:cNvPr>
          <p:cNvSpPr txBox="1">
            <a:spLocks/>
          </p:cNvSpPr>
          <p:nvPr/>
        </p:nvSpPr>
        <p:spPr>
          <a:xfrm>
            <a:off x="3874304" y="743906"/>
            <a:ext cx="1395392" cy="1111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4800" b="1" dirty="0">
                <a:solidFill>
                  <a:schemeClr val="accent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5066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713250" y="357675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Step 1: Set up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C0384-D790-8CCE-782B-606FC861D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129909"/>
            <a:ext cx="6018000" cy="3150000"/>
          </a:xfrm>
        </p:spPr>
        <p:txBody>
          <a:bodyPr/>
          <a:lstStyle/>
          <a:p>
            <a:pPr marL="381000" indent="-2286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b="1" dirty="0"/>
              <a:t>Launch an AWS EC2 Instance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Initiate a new EC2 instance and connect it to VS Code.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1200" dirty="0"/>
          </a:p>
          <a:p>
            <a:pPr marL="381000" indent="-2286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b="1" dirty="0"/>
              <a:t>Install Python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Update package lists and install Python 3.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sz="1200" dirty="0"/>
          </a:p>
          <a:p>
            <a:pPr marL="381000" indent="-2286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b="1" dirty="0"/>
              <a:t>Set Up Virtual Environment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Create a virtual environment, activate it, and install these libraries: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- BeautifulSoup4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- requests</a:t>
            </a:r>
          </a:p>
          <a:p>
            <a:pPr marL="6096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sz="1200" dirty="0"/>
              <a:t>- 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7B7AB-990F-0663-ACC7-0261C158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05" y="1867368"/>
            <a:ext cx="2247277" cy="18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2456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Performance Monitoring Pitch Deck by Slidesgo">
  <a:themeElements>
    <a:clrScheme name="Simple Light">
      <a:dk1>
        <a:srgbClr val="202020"/>
      </a:dk1>
      <a:lt1>
        <a:srgbClr val="FFFFFF"/>
      </a:lt1>
      <a:dk2>
        <a:srgbClr val="F6F0FF"/>
      </a:dk2>
      <a:lt2>
        <a:srgbClr val="FBE4FF"/>
      </a:lt2>
      <a:accent1>
        <a:srgbClr val="B98DFA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394</Words>
  <Application>Microsoft Office PowerPoint</Application>
  <PresentationFormat>On-screen Show (16:9)</PresentationFormat>
  <Paragraphs>75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Lato</vt:lpstr>
      <vt:lpstr>Abhaya Libre</vt:lpstr>
      <vt:lpstr>Fredoka One</vt:lpstr>
      <vt:lpstr>Roboto</vt:lpstr>
      <vt:lpstr>Arial</vt:lpstr>
      <vt:lpstr>Darker Grotesque Black</vt:lpstr>
      <vt:lpstr>Website Performance Monitoring Pitch Deck by Slidesgo</vt:lpstr>
      <vt:lpstr>Web Scraping Real Client Project</vt:lpstr>
      <vt:lpstr>Table of Contents</vt:lpstr>
      <vt:lpstr>Project  Overview</vt:lpstr>
      <vt:lpstr>About Corum</vt:lpstr>
      <vt:lpstr>Business Requirements</vt:lpstr>
      <vt:lpstr>Project Architecture</vt:lpstr>
      <vt:lpstr>Project Architecture</vt:lpstr>
      <vt:lpstr>Project Implementation</vt:lpstr>
      <vt:lpstr>Step 1: Set up</vt:lpstr>
      <vt:lpstr>Step 2: Web Scraping</vt:lpstr>
      <vt:lpstr>Step 2: Web Scraping</vt:lpstr>
      <vt:lpstr>Step 3: Data Analysis</vt:lpstr>
      <vt:lpstr>Step 3: Data Analysis</vt:lpstr>
      <vt:lpstr>Step 3: Data Analysis</vt:lpstr>
      <vt:lpstr>Step 3: Data Analysis</vt:lpstr>
      <vt:lpstr>Step 3: Data Analysis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Real Client Project</dc:title>
  <cp:lastModifiedBy>Rahaf Alweldi</cp:lastModifiedBy>
  <cp:revision>9</cp:revision>
  <dcterms:modified xsi:type="dcterms:W3CDTF">2024-05-25T06:33:18Z</dcterms:modified>
</cp:coreProperties>
</file>